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6" r:id="rId3"/>
    <p:sldId id="257" r:id="rId4"/>
    <p:sldId id="262" r:id="rId5"/>
    <p:sldId id="269" r:id="rId6"/>
    <p:sldId id="285" r:id="rId7"/>
    <p:sldId id="284" r:id="rId8"/>
    <p:sldId id="283" r:id="rId9"/>
    <p:sldId id="287" r:id="rId10"/>
    <p:sldId id="259" r:id="rId11"/>
    <p:sldId id="260" r:id="rId12"/>
    <p:sldId id="261" r:id="rId13"/>
    <p:sldId id="272" r:id="rId14"/>
    <p:sldId id="273" r:id="rId15"/>
    <p:sldId id="278" r:id="rId16"/>
    <p:sldId id="277" r:id="rId17"/>
    <p:sldId id="276" r:id="rId18"/>
    <p:sldId id="282" r:id="rId19"/>
    <p:sldId id="288" r:id="rId20"/>
    <p:sldId id="280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262626"/>
    <a:srgbClr val="EDEEEE"/>
    <a:srgbClr val="203663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 snapToObjects="1">
      <p:cViewPr varScale="1">
        <p:scale>
          <a:sx n="115" d="100"/>
          <a:sy n="115" d="100"/>
        </p:scale>
        <p:origin x="376" y="208"/>
      </p:cViewPr>
      <p:guideLst/>
    </p:cSldViewPr>
  </p:slideViewPr>
  <p:notesTextViewPr>
    <p:cViewPr>
      <p:scale>
        <a:sx n="35" d="100"/>
        <a:sy n="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</a:rPr>
              <a:t>Initial parameters</a:t>
            </a:r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DD-2847-81CA-B764E5D28080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DD-2847-81CA-B764E5D28080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FDD-2847-81CA-B764E5D28080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DD-2847-81CA-B764E5D280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DD-2847-81CA-B764E5D28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New</a:t>
            </a:r>
            <a:r>
              <a:rPr lang="en-US" baseline="0" dirty="0"/>
              <a:t> parameters</a:t>
            </a:r>
            <a:endParaRPr lang="en-US" dirty="0"/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54-334E-9B3F-F0EAA9794B83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54-334E-9B3F-F0EAA9794B83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horzOverflow="clip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720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954-334E-9B3F-F0EAA9794B83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954-334E-9B3F-F0EAA9794B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41</c:v>
                </c:pt>
                <c:pt idx="1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54-334E-9B3F-F0EAA9794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E537-4D0F-6943-B32D-21D29A205E22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AE11B-E3AA-DD47-ABB3-5B7868BE3EA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81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7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88350-5E42-1C49-9353-26C3BA840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AF2818-C61C-994A-8846-9E57AB6B9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D836F0-6552-074C-B19B-071579A1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4D13CD-4951-D24D-956A-8011FC81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09D8F-1A5E-2B4A-B121-84DE10BC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43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BB2C-5299-B242-B64B-AA185F6F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470807-83D9-F547-89F6-79900E7A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3121AB-F233-F94D-87C9-6BC58100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2C533-6937-2A49-97B1-55451057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17FB8-FA00-C745-8674-C6FA6BC5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09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7A1E65-FD0E-F745-A732-AC739E76F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FEFEB6-0829-F640-978A-1CD67CF69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3D6CFA-FF10-B94F-8365-EBD52B57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F7A19F-398F-2B44-9ED8-573736DF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5E7F1E-185B-1042-A6F2-22C84274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3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1A4B6-8E3E-A542-B052-CDF60E3A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EEAD8A-2300-CE4B-A1CD-F13F09D8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5AEE-D0DD-5249-9565-8F0C90F8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31903-1E35-954C-BC40-AE66CDBA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1D3A90-D279-D442-805F-CFFB11CB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6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AA2E5-AF2D-7D41-A9C8-5064E8CB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9AEAC0-601B-D642-90B0-DBBB8CA8B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57FD4-CD95-0B44-A4E6-4C5DC6C1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A6C12-85B8-884B-B63B-9219B286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B91308-6BE6-E04C-9C8F-4AFAEDFB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3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6A3C6-5E2F-314F-94B7-C5046DA1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2DA4D-BC04-0F45-9195-5CF11D9B2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EC2940-BAE1-7843-A5D0-61B8508A7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52572E-E5DD-EE49-85A4-BFA5A1CB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7D55FD-1703-884F-BB2D-DE32B4F3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C869B8-BC72-E245-8A83-7D28FD9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09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DE790-C73F-6646-8FD0-F5F4E3BD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F894D9-CD6A-E24F-B4D5-C6E185FB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FA7EE9-87C9-C748-A3FB-B1E0FD815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227FF6-2DFB-464F-9DBF-9F9B551C6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5C552C-D4A0-A64F-9B6E-303D303C5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E6E3C3-781F-174B-8757-5A75EB4C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1B3E7D-1D46-F14A-9BEC-CB92E7E5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54C386-487C-CA4B-8A90-067B51FB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676E3-9D34-334B-B6D9-AE89814B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882D42-5E4D-EB43-91A1-083A187F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B3479D-BA68-DC42-9F08-B102B85E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12C67C-0E0A-1848-9F07-8E57712A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10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DEADBA3-C5EE-3B43-AE26-2DC78D15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A6292C-A53C-FA46-BD05-7F99AF15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A47581-020B-164F-B9B8-BAEA6994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25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300B0-0B21-DC49-A651-97D30E3B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C363D1-6A5F-644D-8214-64B8772C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181B50-6806-4E43-8637-B1FFC0357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BE42E6-7F9D-B649-AEA4-269873E0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189DD1-8D0F-624E-843D-F50A25A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82E405-B160-AF4B-B22C-A109D605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77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D57D9-CE90-AB47-B8EF-6F8C88B3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58804C-AF56-2545-8700-A18E7EC18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387F7D-A126-4A4D-AD66-F0E33FE0F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5AD849-5663-934F-95B1-BC77DDD5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D6B93B-53D3-1540-B15B-E3D59F99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DA428E-54AF-8541-90B5-C8818CD4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5E50FD-4392-A54A-96D7-FE81DB7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D5E1C1-3E03-9346-B0B6-D7C389D75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07B41-3E44-794D-A1CD-05E183CC7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31AC2-6A27-3E4A-8AEE-5151B65B9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4A66DD-674B-994E-9CB0-8749D7BF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39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4CD305-CA26-1748-8F39-5F40F7C262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3736" y="2573866"/>
            <a:ext cx="8568264" cy="42841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3623736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33B839-F541-8643-B8F5-751597E45136}"/>
              </a:ext>
            </a:extLst>
          </p:cNvPr>
          <p:cNvSpPr/>
          <p:nvPr/>
        </p:nvSpPr>
        <p:spPr>
          <a:xfrm>
            <a:off x="3437467" y="2219544"/>
            <a:ext cx="5418666" cy="3497544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668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loj, objeto&#10;&#10;Descripción generada automáticamente">
            <a:extLst>
              <a:ext uri="{FF2B5EF4-FFF2-40B4-BE49-F238E27FC236}">
                <a16:creationId xmlns:a16="http://schemas.microsoft.com/office/drawing/2014/main" id="{388EFEB2-CFA9-204E-A0D9-BD938D34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/>
          <a:stretch/>
        </p:blipFill>
        <p:spPr>
          <a:xfrm>
            <a:off x="1086023" y="1722549"/>
            <a:ext cx="10019953" cy="34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1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1FA8C1F-3CF4-2348-8888-C9FB9B09B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98642"/>
              </p:ext>
            </p:extLst>
          </p:nvPr>
        </p:nvGraphicFramePr>
        <p:xfrm>
          <a:off x="3094507" y="1311647"/>
          <a:ext cx="6002986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3001493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18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60351F7-0E2A-F945-B7F6-A92B278CD708}"/>
              </a:ext>
            </a:extLst>
          </p:cNvPr>
          <p:cNvSpPr/>
          <p:nvPr/>
        </p:nvSpPr>
        <p:spPr>
          <a:xfrm>
            <a:off x="6087892" y="3478545"/>
            <a:ext cx="1299016" cy="90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59DF15-64BA-4045-B48C-84A0808FA159}"/>
              </a:ext>
            </a:extLst>
          </p:cNvPr>
          <p:cNvSpPr/>
          <p:nvPr/>
        </p:nvSpPr>
        <p:spPr>
          <a:xfrm>
            <a:off x="1755820" y="2425781"/>
            <a:ext cx="3052293" cy="3258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/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blipFill>
                <a:blip r:embed="rId2"/>
                <a:stretch>
                  <a:fillRect l="-2525" r="-454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/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  <a:blipFill>
                <a:blip r:embed="rId3"/>
                <a:stretch>
                  <a:fillRect l="-515" r="-515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echa abajo 5">
            <a:extLst>
              <a:ext uri="{FF2B5EF4-FFF2-40B4-BE49-F238E27FC236}">
                <a16:creationId xmlns:a16="http://schemas.microsoft.com/office/drawing/2014/main" id="{BC247B1A-1701-114D-85F9-1F91182109FA}"/>
              </a:ext>
            </a:extLst>
          </p:cNvPr>
          <p:cNvSpPr/>
          <p:nvPr/>
        </p:nvSpPr>
        <p:spPr>
          <a:xfrm>
            <a:off x="3065172" y="1700011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echa abajo 6">
            <a:extLst>
              <a:ext uri="{FF2B5EF4-FFF2-40B4-BE49-F238E27FC236}">
                <a16:creationId xmlns:a16="http://schemas.microsoft.com/office/drawing/2014/main" id="{302383A1-023B-3F49-B156-1C3DA56647D3}"/>
              </a:ext>
            </a:extLst>
          </p:cNvPr>
          <p:cNvSpPr/>
          <p:nvPr/>
        </p:nvSpPr>
        <p:spPr>
          <a:xfrm rot="16200000">
            <a:off x="5195274" y="3619500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/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blipFill>
                <a:blip r:embed="rId4"/>
                <a:stretch>
                  <a:fillRect r="-6250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>
            <a:extLst>
              <a:ext uri="{FF2B5EF4-FFF2-40B4-BE49-F238E27FC236}">
                <a16:creationId xmlns:a16="http://schemas.microsoft.com/office/drawing/2014/main" id="{75286D61-E7F9-5D4D-84E6-5A6ACE07B4BF}"/>
              </a:ext>
            </a:extLst>
          </p:cNvPr>
          <p:cNvSpPr/>
          <p:nvPr/>
        </p:nvSpPr>
        <p:spPr>
          <a:xfrm>
            <a:off x="8619464" y="3285273"/>
            <a:ext cx="2427190" cy="1286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/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es-ES" sz="2800" b="0" dirty="0"/>
              </a:p>
              <a:p>
                <a:r>
                  <a:rPr lang="en-GB" sz="2800" dirty="0"/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–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800" dirty="0"/>
                  <a:t>(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)|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blipFill>
                <a:blip r:embed="rId5"/>
                <a:stretch>
                  <a:fillRect l="-10127" r="-9494" b="-23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echa abajo 12">
            <a:extLst>
              <a:ext uri="{FF2B5EF4-FFF2-40B4-BE49-F238E27FC236}">
                <a16:creationId xmlns:a16="http://schemas.microsoft.com/office/drawing/2014/main" id="{6864E178-F5DC-3143-9A12-D91FA4697C1B}"/>
              </a:ext>
            </a:extLst>
          </p:cNvPr>
          <p:cNvSpPr/>
          <p:nvPr/>
        </p:nvSpPr>
        <p:spPr>
          <a:xfrm rot="16200000">
            <a:off x="7925736" y="3619499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/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𝑇𝑟𝑖𝑎𝑙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/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  <a:blipFill>
                <a:blip r:embed="rId7"/>
                <a:stretch>
                  <a:fillRect l="-1036" r="-518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/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𝐹𝑖𝑛𝑎𝑙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echa abajo 19">
            <a:extLst>
              <a:ext uri="{FF2B5EF4-FFF2-40B4-BE49-F238E27FC236}">
                <a16:creationId xmlns:a16="http://schemas.microsoft.com/office/drawing/2014/main" id="{1D884CA5-0E54-6741-9BCE-67920E7D3481}"/>
              </a:ext>
            </a:extLst>
          </p:cNvPr>
          <p:cNvSpPr/>
          <p:nvPr/>
        </p:nvSpPr>
        <p:spPr>
          <a:xfrm rot="10800000">
            <a:off x="9639875" y="1906073"/>
            <a:ext cx="386366" cy="102198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7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Comparison obtained probability distribution</a:t>
            </a:r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C0D9DE-F7DC-FC41-B25C-1A55E43E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07" y="1809502"/>
            <a:ext cx="6922701" cy="4520464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71F25F8-3BEA-E845-833E-3EF7AF1EE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76039"/>
              </p:ext>
            </p:extLst>
          </p:nvPr>
        </p:nvGraphicFramePr>
        <p:xfrm>
          <a:off x="704298" y="2051017"/>
          <a:ext cx="3484244" cy="40253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742122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1742122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A5A2B061-4C22-F94B-B090-A55BF0BDBF48}"/>
              </a:ext>
            </a:extLst>
          </p:cNvPr>
          <p:cNvSpPr/>
          <p:nvPr/>
        </p:nvSpPr>
        <p:spPr>
          <a:xfrm>
            <a:off x="5645007" y="1946787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0.487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6C084E8-2F0B-9040-A7FE-0C94925BC21D}"/>
              </a:ext>
            </a:extLst>
          </p:cNvPr>
          <p:cNvSpPr/>
          <p:nvPr/>
        </p:nvSpPr>
        <p:spPr>
          <a:xfrm>
            <a:off x="6952841" y="3943028"/>
            <a:ext cx="1227741" cy="445115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0.202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C4E7921-5C11-AB4C-8B94-66D2E702E7FE}"/>
              </a:ext>
            </a:extLst>
          </p:cNvPr>
          <p:cNvSpPr/>
          <p:nvPr/>
        </p:nvSpPr>
        <p:spPr>
          <a:xfrm>
            <a:off x="8392065" y="3890912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0.199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2BB05CD-E705-714E-A807-C8788D96BB51}"/>
              </a:ext>
            </a:extLst>
          </p:cNvPr>
          <p:cNvSpPr/>
          <p:nvPr/>
        </p:nvSpPr>
        <p:spPr>
          <a:xfrm>
            <a:off x="9831289" y="4467874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0.111</a:t>
            </a:r>
          </a:p>
        </p:txBody>
      </p:sp>
    </p:spTree>
    <p:extLst>
      <p:ext uri="{BB962C8B-B14F-4D97-AF65-F5344CB8AC3E}">
        <p14:creationId xmlns:p14="http://schemas.microsoft.com/office/powerpoint/2010/main" val="416258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ersonas en una oficina&#10;&#10;Descripción generada automáticamente">
            <a:extLst>
              <a:ext uri="{FF2B5EF4-FFF2-40B4-BE49-F238E27FC236}">
                <a16:creationId xmlns:a16="http://schemas.microsoft.com/office/drawing/2014/main" id="{1418AD68-5CDB-8D4C-89EC-A54A041A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3"/>
            <a:ext cx="12192000" cy="6846094"/>
          </a:xfrm>
          <a:prstGeom prst="rect">
            <a:avLst/>
          </a:prstGeom>
          <a:gradFill flip="none" rotWithShape="1">
            <a:gsLst>
              <a:gs pos="0">
                <a:srgbClr val="212121">
                  <a:alpha val="0"/>
                </a:srgbClr>
              </a:gs>
              <a:gs pos="22000">
                <a:srgbClr val="303030">
                  <a:alpha val="68630"/>
                </a:srgbClr>
              </a:gs>
              <a:gs pos="49000">
                <a:srgbClr val="303030">
                  <a:alpha val="68630"/>
                </a:srgbClr>
              </a:gs>
              <a:gs pos="100000">
                <a:srgbClr val="212121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pic>
    </p:spTree>
    <p:extLst>
      <p:ext uri="{BB962C8B-B14F-4D97-AF65-F5344CB8AC3E}">
        <p14:creationId xmlns:p14="http://schemas.microsoft.com/office/powerpoint/2010/main" val="77863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aja">
            <a:extLst>
              <a:ext uri="{FF2B5EF4-FFF2-40B4-BE49-F238E27FC236}">
                <a16:creationId xmlns:a16="http://schemas.microsoft.com/office/drawing/2014/main" id="{24B44486-0005-6F44-AD8D-2FDCCD70D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551" y="1242551"/>
            <a:ext cx="4372897" cy="43728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829A8E-7C90-3A40-BDAD-14A3824144CE}"/>
              </a:ext>
            </a:extLst>
          </p:cNvPr>
          <p:cNvSpPr txBox="1"/>
          <p:nvPr/>
        </p:nvSpPr>
        <p:spPr>
          <a:xfrm rot="1478725">
            <a:off x="4461126" y="3515260"/>
            <a:ext cx="1619354" cy="923330"/>
          </a:xfrm>
          <a:prstGeom prst="rect">
            <a:avLst/>
          </a:prstGeom>
          <a:noFill/>
          <a:scene3d>
            <a:camera prst="orthographicFront">
              <a:rot lat="2265675" lon="2353895" rev="114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5400" dirty="0"/>
              <a:t>QBM</a:t>
            </a:r>
          </a:p>
        </p:txBody>
      </p:sp>
    </p:spTree>
    <p:extLst>
      <p:ext uri="{BB962C8B-B14F-4D97-AF65-F5344CB8AC3E}">
        <p14:creationId xmlns:p14="http://schemas.microsoft.com/office/powerpoint/2010/main" val="84273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Obtained results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A680D8-0636-EF40-9298-D2FCA45EC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458048"/>
              </p:ext>
            </p:extLst>
          </p:nvPr>
        </p:nvGraphicFramePr>
        <p:xfrm>
          <a:off x="657260" y="2020529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5E08AF8-E296-9746-8A75-D6E7991E6B34}"/>
              </a:ext>
            </a:extLst>
          </p:cNvPr>
          <p:cNvSpPr txBox="1"/>
          <p:nvPr/>
        </p:nvSpPr>
        <p:spPr>
          <a:xfrm>
            <a:off x="2471831" y="4619153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8024009-2E5A-4B47-B418-8A4EB565C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065236"/>
              </p:ext>
            </p:extLst>
          </p:nvPr>
        </p:nvGraphicFramePr>
        <p:xfrm>
          <a:off x="6096000" y="2023437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4C5C9F0-F321-6045-99B4-8AE108518B77}"/>
              </a:ext>
            </a:extLst>
          </p:cNvPr>
          <p:cNvSpPr txBox="1"/>
          <p:nvPr/>
        </p:nvSpPr>
        <p:spPr>
          <a:xfrm>
            <a:off x="3837927" y="3429000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59B6A2-7856-8648-AD1C-6099D0BDE3BA}"/>
              </a:ext>
            </a:extLst>
          </p:cNvPr>
          <p:cNvSpPr txBox="1"/>
          <p:nvPr/>
        </p:nvSpPr>
        <p:spPr>
          <a:xfrm>
            <a:off x="7926173" y="4434487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C333F8-5416-1145-9811-AC60C8A143C9}"/>
              </a:ext>
            </a:extLst>
          </p:cNvPr>
          <p:cNvSpPr txBox="1"/>
          <p:nvPr/>
        </p:nvSpPr>
        <p:spPr>
          <a:xfrm>
            <a:off x="9292269" y="3244334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</p:spTree>
    <p:extLst>
      <p:ext uri="{BB962C8B-B14F-4D97-AF65-F5344CB8AC3E}">
        <p14:creationId xmlns:p14="http://schemas.microsoft.com/office/powerpoint/2010/main" val="194979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Parameters increasing effectiveness of the tuning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C344F37-CEE1-E042-97B1-7E494C608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02956"/>
              </p:ext>
            </p:extLst>
          </p:nvPr>
        </p:nvGraphicFramePr>
        <p:xfrm>
          <a:off x="3094506" y="2095261"/>
          <a:ext cx="3001493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max_iter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max_error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2" name="Pentágono 1">
            <a:extLst>
              <a:ext uri="{FF2B5EF4-FFF2-40B4-BE49-F238E27FC236}">
                <a16:creationId xmlns:a16="http://schemas.microsoft.com/office/drawing/2014/main" id="{01A2F12C-9526-4441-837A-77BEFCEFEEAE}"/>
              </a:ext>
            </a:extLst>
          </p:cNvPr>
          <p:cNvSpPr/>
          <p:nvPr/>
        </p:nvSpPr>
        <p:spPr>
          <a:xfrm rot="10800000">
            <a:off x="6329081" y="3106270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3ECA89DF-1FDD-FF42-81DF-1A25FE93855B}"/>
              </a:ext>
            </a:extLst>
          </p:cNvPr>
          <p:cNvSpPr/>
          <p:nvPr/>
        </p:nvSpPr>
        <p:spPr>
          <a:xfrm rot="10800000">
            <a:off x="6329081" y="3889883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ED9E6AC3-AB50-9A4B-8C46-5E80815BD8C1}"/>
              </a:ext>
            </a:extLst>
          </p:cNvPr>
          <p:cNvSpPr/>
          <p:nvPr/>
        </p:nvSpPr>
        <p:spPr>
          <a:xfrm rot="10800000">
            <a:off x="6329081" y="4678819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entágono 7">
            <a:extLst>
              <a:ext uri="{FF2B5EF4-FFF2-40B4-BE49-F238E27FC236}">
                <a16:creationId xmlns:a16="http://schemas.microsoft.com/office/drawing/2014/main" id="{1747663A-2B0C-5D4E-A8E8-7258AD28E456}"/>
              </a:ext>
            </a:extLst>
          </p:cNvPr>
          <p:cNvSpPr/>
          <p:nvPr/>
        </p:nvSpPr>
        <p:spPr>
          <a:xfrm rot="10800000">
            <a:off x="6329081" y="5512708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echa doblada hacia arriba 12">
            <a:extLst>
              <a:ext uri="{FF2B5EF4-FFF2-40B4-BE49-F238E27FC236}">
                <a16:creationId xmlns:a16="http://schemas.microsoft.com/office/drawing/2014/main" id="{D5350AAD-0F1E-654C-9BB3-A4EDF68D70F1}"/>
              </a:ext>
            </a:extLst>
          </p:cNvPr>
          <p:cNvSpPr/>
          <p:nvPr/>
        </p:nvSpPr>
        <p:spPr>
          <a:xfrm>
            <a:off x="8731623" y="2794904"/>
            <a:ext cx="896604" cy="753792"/>
          </a:xfrm>
          <a:prstGeom prst="bentUpArrow">
            <a:avLst>
              <a:gd name="adj1" fmla="val 39271"/>
              <a:gd name="adj2" fmla="val 25000"/>
              <a:gd name="adj3" fmla="val 2737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 curva 14">
            <a:extLst>
              <a:ext uri="{FF2B5EF4-FFF2-40B4-BE49-F238E27FC236}">
                <a16:creationId xmlns:a16="http://schemas.microsoft.com/office/drawing/2014/main" id="{3916FE02-D9DA-3E4C-A800-DF45494F1D97}"/>
              </a:ext>
            </a:extLst>
          </p:cNvPr>
          <p:cNvSpPr/>
          <p:nvPr/>
        </p:nvSpPr>
        <p:spPr>
          <a:xfrm rot="5400000">
            <a:off x="8803026" y="3988831"/>
            <a:ext cx="753794" cy="896604"/>
          </a:xfrm>
          <a:prstGeom prst="bentArrow">
            <a:avLst>
              <a:gd name="adj1" fmla="val 39788"/>
              <a:gd name="adj2" fmla="val 25000"/>
              <a:gd name="adj3" fmla="val 25000"/>
              <a:gd name="adj4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6E766951-71C7-DB4F-AB7B-B653B12D315C}"/>
              </a:ext>
            </a:extLst>
          </p:cNvPr>
          <p:cNvSpPr/>
          <p:nvPr/>
        </p:nvSpPr>
        <p:spPr>
          <a:xfrm>
            <a:off x="7712312" y="4776698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88AB451-E595-1645-868E-45195EE5CABA}"/>
              </a:ext>
            </a:extLst>
          </p:cNvPr>
          <p:cNvSpPr/>
          <p:nvPr/>
        </p:nvSpPr>
        <p:spPr>
          <a:xfrm rot="10800000">
            <a:off x="8772522" y="476898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echa derecha 17">
            <a:extLst>
              <a:ext uri="{FF2B5EF4-FFF2-40B4-BE49-F238E27FC236}">
                <a16:creationId xmlns:a16="http://schemas.microsoft.com/office/drawing/2014/main" id="{35DF8590-0D90-0A4A-8389-60F9ED32BD10}"/>
              </a:ext>
            </a:extLst>
          </p:cNvPr>
          <p:cNvSpPr/>
          <p:nvPr/>
        </p:nvSpPr>
        <p:spPr>
          <a:xfrm>
            <a:off x="7712312" y="5556109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A3CDD9-6210-6C4B-93AF-C1FE1BAD3CE0}"/>
              </a:ext>
            </a:extLst>
          </p:cNvPr>
          <p:cNvSpPr/>
          <p:nvPr/>
        </p:nvSpPr>
        <p:spPr>
          <a:xfrm rot="10800000">
            <a:off x="8772522" y="554839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30946C3-0567-514B-9CF0-ADFA396092C0}"/>
              </a:ext>
            </a:extLst>
          </p:cNvPr>
          <p:cNvSpPr/>
          <p:nvPr/>
        </p:nvSpPr>
        <p:spPr>
          <a:xfrm>
            <a:off x="7817221" y="3252083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B3AAE15-386D-EC4E-8551-4448F858C8EC}"/>
              </a:ext>
            </a:extLst>
          </p:cNvPr>
          <p:cNvSpPr/>
          <p:nvPr/>
        </p:nvSpPr>
        <p:spPr>
          <a:xfrm>
            <a:off x="7817221" y="4052855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27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871AEF0-1F9D-6445-92F8-746B2782AB5A}"/>
              </a:ext>
            </a:extLst>
          </p:cNvPr>
          <p:cNvSpPr/>
          <p:nvPr/>
        </p:nvSpPr>
        <p:spPr>
          <a:xfrm>
            <a:off x="1852414" y="2027903"/>
            <a:ext cx="2541787" cy="3782961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Modify parameters for better results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DFBB865-46E9-9C4E-86AD-FA7EA66D2328}"/>
              </a:ext>
            </a:extLst>
          </p:cNvPr>
          <p:cNvSpPr/>
          <p:nvPr/>
        </p:nvSpPr>
        <p:spPr>
          <a:xfrm>
            <a:off x="4825105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 blank state to the cells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0A4BE4-3ECC-A84F-AE9F-DDABA2BFE480}"/>
              </a:ext>
            </a:extLst>
          </p:cNvPr>
          <p:cNvSpPr/>
          <p:nvPr/>
        </p:nvSpPr>
        <p:spPr>
          <a:xfrm>
            <a:off x="7797800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Experiment with smaller training sets</a:t>
            </a:r>
          </a:p>
        </p:txBody>
      </p:sp>
    </p:spTree>
    <p:extLst>
      <p:ext uri="{BB962C8B-B14F-4D97-AF65-F5344CB8AC3E}">
        <p14:creationId xmlns:p14="http://schemas.microsoft.com/office/powerpoint/2010/main" val="129213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Summing up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871AEF0-1F9D-6445-92F8-746B2782AB5A}"/>
              </a:ext>
            </a:extLst>
          </p:cNvPr>
          <p:cNvSpPr/>
          <p:nvPr/>
        </p:nvSpPr>
        <p:spPr>
          <a:xfrm>
            <a:off x="1852414" y="2027903"/>
            <a:ext cx="2541787" cy="3782961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We wanted a QBM to generate winning solutions for Tic-Tac-Toe 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DFBB865-46E9-9C4E-86AD-FA7EA66D2328}"/>
              </a:ext>
            </a:extLst>
          </p:cNvPr>
          <p:cNvSpPr/>
          <p:nvPr/>
        </p:nvSpPr>
        <p:spPr>
          <a:xfrm>
            <a:off x="4825105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We developed a 9-qubit circuit optimized to replicate a desired behaviour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0A4BE4-3ECC-A84F-AE9F-DDABA2BFE480}"/>
              </a:ext>
            </a:extLst>
          </p:cNvPr>
          <p:cNvSpPr/>
          <p:nvPr/>
        </p:nvSpPr>
        <p:spPr>
          <a:xfrm>
            <a:off x="7797800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We would like to continue the future work mentioned above</a:t>
            </a:r>
          </a:p>
        </p:txBody>
      </p:sp>
    </p:spTree>
    <p:extLst>
      <p:ext uri="{BB962C8B-B14F-4D97-AF65-F5344CB8AC3E}">
        <p14:creationId xmlns:p14="http://schemas.microsoft.com/office/powerpoint/2010/main" val="71125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2C1CAFE-86A6-754E-B2BB-AC680BB524E5}"/>
              </a:ext>
            </a:extLst>
          </p:cNvPr>
          <p:cNvSpPr/>
          <p:nvPr/>
        </p:nvSpPr>
        <p:spPr>
          <a:xfrm>
            <a:off x="1852411" y="2900966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What do we want?</a:t>
            </a:r>
          </a:p>
        </p:txBody>
      </p:sp>
    </p:spTree>
    <p:extLst>
      <p:ext uri="{BB962C8B-B14F-4D97-AF65-F5344CB8AC3E}">
        <p14:creationId xmlns:p14="http://schemas.microsoft.com/office/powerpoint/2010/main" val="1259939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12192000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31F9EE-2C15-FB4E-9622-9B6CA9FFBC9C}"/>
              </a:ext>
            </a:extLst>
          </p:cNvPr>
          <p:cNvSpPr txBox="1"/>
          <p:nvPr/>
        </p:nvSpPr>
        <p:spPr>
          <a:xfrm>
            <a:off x="5558837" y="3308164"/>
            <a:ext cx="33152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Thank you!</a:t>
            </a:r>
          </a:p>
          <a:p>
            <a:r>
              <a:rPr lang="en-GB" sz="5400" dirty="0">
                <a:solidFill>
                  <a:schemeClr val="bg1"/>
                </a:solidFill>
              </a:rPr>
              <a:t>Mila esker!</a:t>
            </a:r>
          </a:p>
        </p:txBody>
      </p:sp>
    </p:spTree>
    <p:extLst>
      <p:ext uri="{BB962C8B-B14F-4D97-AF65-F5344CB8AC3E}">
        <p14:creationId xmlns:p14="http://schemas.microsoft.com/office/powerpoint/2010/main" val="421530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4086828B-5B27-0A42-8D4E-C5AF82DD5A85}"/>
              </a:ext>
            </a:extLst>
          </p:cNvPr>
          <p:cNvGrpSpPr/>
          <p:nvPr/>
        </p:nvGrpSpPr>
        <p:grpSpPr>
          <a:xfrm>
            <a:off x="3371795" y="750408"/>
            <a:ext cx="5448409" cy="5357183"/>
            <a:chOff x="3825027" y="1062935"/>
            <a:chExt cx="4732130" cy="4732130"/>
          </a:xfrm>
        </p:grpSpPr>
        <p:sp>
          <p:nvSpPr>
            <p:cNvPr id="4" name="Esquina doblada 3">
              <a:extLst>
                <a:ext uri="{FF2B5EF4-FFF2-40B4-BE49-F238E27FC236}">
                  <a16:creationId xmlns:a16="http://schemas.microsoft.com/office/drawing/2014/main" id="{A7062024-B448-EA44-B19E-4A865B219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5027" y="1062935"/>
              <a:ext cx="4732130" cy="4732130"/>
            </a:xfrm>
            <a:prstGeom prst="foldedCorner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751D33F-9A9B-1B4D-BE9D-07CE5537D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0332" y="1303501"/>
              <a:ext cx="4161854" cy="4161854"/>
            </a:xfrm>
            <a:prstGeom prst="rect">
              <a:avLst/>
            </a:prstGeom>
            <a:noFill/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E59214E-BCE1-CC4F-894D-33A05427D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38252" y="2940906"/>
              <a:ext cx="1314209" cy="931328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CA09874-F06C-8D46-A3D1-4883F650E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1338840"/>
              <a:ext cx="1395275" cy="1459741"/>
            </a:xfrm>
            <a:prstGeom prst="ellipse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FEE714B-E32A-9043-81A9-B874BE09B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20225248">
              <a:off x="6849463" y="4393530"/>
              <a:ext cx="1370044" cy="97089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72A560E6-8572-094A-8F1E-0BA06F67A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1521001">
              <a:off x="3878596" y="1490764"/>
              <a:ext cx="1471746" cy="104296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B93F067-15A6-B941-90BD-74EE2E15E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5621538" y="4299029"/>
              <a:ext cx="1139108" cy="1191739"/>
            </a:xfrm>
            <a:prstGeom prst="ellipse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2700142-6471-7044-91C6-52A674B4D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2876166"/>
              <a:ext cx="1130998" cy="1183254"/>
            </a:xfrm>
            <a:prstGeom prst="ellipse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C3F5F3F6-75CA-5243-827E-B4D60C9A4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88540" y="1564910"/>
              <a:ext cx="1249498" cy="88547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579C1727-BF3A-8044-A3D7-F638870C1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4118903" y="2876166"/>
              <a:ext cx="1139108" cy="1191739"/>
            </a:xfrm>
            <a:prstGeom prst="ellipse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B24AC49-EC8C-5B4B-A5EC-7320D451C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4026437" y="4317249"/>
              <a:ext cx="1314209" cy="93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636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quina doblada 3">
            <a:extLst>
              <a:ext uri="{FF2B5EF4-FFF2-40B4-BE49-F238E27FC236}">
                <a16:creationId xmlns:a16="http://schemas.microsoft.com/office/drawing/2014/main" id="{A7062024-B448-EA44-B19E-4A865B219439}"/>
              </a:ext>
            </a:extLst>
          </p:cNvPr>
          <p:cNvSpPr>
            <a:spLocks noChangeAspect="1"/>
          </p:cNvSpPr>
          <p:nvPr/>
        </p:nvSpPr>
        <p:spPr>
          <a:xfrm>
            <a:off x="3371795" y="750408"/>
            <a:ext cx="5448409" cy="5357183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51D33F-9A9B-1B4D-BE9D-07CE5537D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4231" y="1022750"/>
            <a:ext cx="4791813" cy="4711581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59214E-BCE1-CC4F-894D-33A05427D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>
            <a:off x="5229206" y="2876435"/>
            <a:ext cx="1513134" cy="10543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A09874-F06C-8D46-A3D1-4883F650E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1062756"/>
            <a:ext cx="1606471" cy="1652554"/>
          </a:xfrm>
          <a:prstGeom prst="ellipse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FEE714B-E32A-9043-81A9-B874BE09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20225248">
            <a:off x="6854025" y="4520931"/>
            <a:ext cx="1577421" cy="10991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A560E6-8572-094A-8F1E-0BA06F67A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1521001">
            <a:off x="3433472" y="1234748"/>
            <a:ext cx="1694517" cy="118073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B93F067-15A6-B941-90BD-74EE2E15E2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5440235" y="4413948"/>
            <a:ext cx="1311529" cy="1349152"/>
          </a:xfrm>
          <a:prstGeom prst="ellipse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2700142-6471-7044-91C6-52A674B4D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2803143"/>
            <a:ext cx="1302192" cy="1339547"/>
          </a:xfrm>
          <a:prstGeom prst="ellipse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3F5F3F6-75CA-5243-827E-B4D60C9A4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5287106" y="1318687"/>
            <a:ext cx="1438628" cy="10024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79C1727-BF3A-8044-A3D7-F638870C18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3710154" y="2803143"/>
            <a:ext cx="1311529" cy="1349152"/>
          </a:xfrm>
          <a:prstGeom prst="ellipse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B24AC49-EC8C-5B4B-A5EC-7320D451C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3603691" y="4434575"/>
            <a:ext cx="1513134" cy="10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3B498908-D6E4-2C47-A706-9B38465D2792}"/>
              </a:ext>
            </a:extLst>
          </p:cNvPr>
          <p:cNvGrpSpPr/>
          <p:nvPr/>
        </p:nvGrpSpPr>
        <p:grpSpPr>
          <a:xfrm>
            <a:off x="751265" y="3192489"/>
            <a:ext cx="6405094" cy="3258354"/>
            <a:chOff x="1030309" y="1365161"/>
            <a:chExt cx="6405094" cy="3258354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25826343-6E06-1544-AA16-AB816CF27A8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87D56FEE-EE80-AA4B-A213-A6E4BA14C1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09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F3C161A-61D7-164B-AF03-E2F73508C5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A8BA4B3-D059-E044-8602-DDF79FAA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EA1BDC5-EC9F-4542-BA7C-0DB73B5F51A7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3D8FF5D-5A58-9F43-B3B5-AD12F7880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456EC3ED-49D6-234D-B350-A75CC2DB4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4CF99CE-6C96-CE43-8DBA-4BE9CC78F7F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9E2155C4-E2CA-5042-8F68-DD7262F1A16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7EF7327-05E1-854E-8201-1FE8FBB35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E0001CF-377A-3C40-A7B1-A04607986DFF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5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B4ECB5A-D9DF-EA47-B2DF-9091CCB8C37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B0AB4F1-A1DC-9043-AA36-B8B3E9386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3DA5B9A-41AC-A041-9677-837B48AA6CB1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1216FD65-9E09-F44D-B405-FB88746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BA6977A-3AAE-9840-B653-A2C9848285D6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C2B63EE-1FB0-AF4F-A03D-601F141039E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14EF09F5-2B18-6E4F-9174-F432B165D7C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4BCE268-FEC0-E844-A5F7-5EC8DE431F7F}"/>
                </a:ext>
              </a:extLst>
            </p:cNvPr>
            <p:cNvSpPr/>
            <p:nvPr/>
          </p:nvSpPr>
          <p:spPr>
            <a:xfrm>
              <a:off x="2781837" y="1365161"/>
              <a:ext cx="3052293" cy="3258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/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2513" r="-4523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52944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6405094" cy="4583009"/>
            <a:chOff x="1120461" y="475168"/>
            <a:chExt cx="6405094" cy="4583009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93249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10689467" cy="4583009"/>
            <a:chOff x="1120461" y="475168"/>
            <a:chExt cx="10689467" cy="4583009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416427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734511"/>
            <a:ext cx="10689467" cy="4716332"/>
            <a:chOff x="1120461" y="341845"/>
            <a:chExt cx="10689467" cy="4716332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15164E5-B775-B942-9C88-44209288248D}"/>
                </a:ext>
              </a:extLst>
            </p:cNvPr>
            <p:cNvSpPr/>
            <p:nvPr/>
          </p:nvSpPr>
          <p:spPr>
            <a:xfrm>
              <a:off x="7827066" y="341845"/>
              <a:ext cx="2833352" cy="164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heurón 22">
              <a:extLst>
                <a:ext uri="{FF2B5EF4-FFF2-40B4-BE49-F238E27FC236}">
                  <a16:creationId xmlns:a16="http://schemas.microsoft.com/office/drawing/2014/main" id="{4891EBBB-B906-6D47-98A9-AC3E17E2B8BF}"/>
                </a:ext>
              </a:extLst>
            </p:cNvPr>
            <p:cNvSpPr/>
            <p:nvPr/>
          </p:nvSpPr>
          <p:spPr>
            <a:xfrm>
              <a:off x="6694072" y="908288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9" name="Cheurón 28">
              <a:extLst>
                <a:ext uri="{FF2B5EF4-FFF2-40B4-BE49-F238E27FC236}">
                  <a16:creationId xmlns:a16="http://schemas.microsoft.com/office/drawing/2014/main" id="{A68B8DE1-88B9-FD45-9C9E-CAACF498515A}"/>
                </a:ext>
              </a:extLst>
            </p:cNvPr>
            <p:cNvSpPr/>
            <p:nvPr/>
          </p:nvSpPr>
          <p:spPr>
            <a:xfrm rot="16200000">
              <a:off x="9001426" y="2213525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/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blipFill>
                  <a:blip r:embed="rId5"/>
                  <a:stretch>
                    <a:fillRect t="-2941" r="-5625" b="-3235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333860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2C1CAFE-86A6-754E-B2BB-AC680BB524E5}"/>
              </a:ext>
            </a:extLst>
          </p:cNvPr>
          <p:cNvSpPr/>
          <p:nvPr/>
        </p:nvSpPr>
        <p:spPr>
          <a:xfrm>
            <a:off x="1852411" y="2900966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What we have done?</a:t>
            </a:r>
          </a:p>
        </p:txBody>
      </p:sp>
    </p:spTree>
    <p:extLst>
      <p:ext uri="{BB962C8B-B14F-4D97-AF65-F5344CB8AC3E}">
        <p14:creationId xmlns:p14="http://schemas.microsoft.com/office/powerpoint/2010/main" val="3341934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282</Words>
  <Application>Microsoft Macintosh PowerPoint</Application>
  <PresentationFormat>Panorámica</PresentationFormat>
  <Paragraphs>91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de Office</vt:lpstr>
      <vt:lpstr>Tic-Tac-Q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Tic-Tac-Q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Tic-Tac-Q</dc:title>
  <dc:creator>Microsoft Office User</dc:creator>
  <cp:lastModifiedBy>Microsoft Office User</cp:lastModifiedBy>
  <cp:revision>31</cp:revision>
  <dcterms:created xsi:type="dcterms:W3CDTF">2019-12-10T03:36:43Z</dcterms:created>
  <dcterms:modified xsi:type="dcterms:W3CDTF">2019-12-10T08:24:14Z</dcterms:modified>
</cp:coreProperties>
</file>